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2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66"/>
    <a:srgbClr val="CCCC00"/>
    <a:srgbClr val="008000"/>
    <a:srgbClr val="009900"/>
    <a:srgbClr val="66FF33"/>
    <a:srgbClr val="FF0066"/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A6C82-003B-46E9-8372-3D510431617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C2F4147-8CCB-4557-BB29-17EAB5D845E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Pre-escribir</a:t>
          </a:r>
          <a:endParaRPr lang="es-MX" dirty="0">
            <a:solidFill>
              <a:schemeClr val="tx1"/>
            </a:solidFill>
          </a:endParaRPr>
        </a:p>
      </dgm:t>
    </dgm:pt>
    <dgm:pt modelId="{A6CD9978-E9C3-4835-AEDD-72C7FFFF8C94}" type="parTrans" cxnId="{23F22621-6A57-486B-BAEB-B4C8E0DCC3C1}">
      <dgm:prSet/>
      <dgm:spPr/>
      <dgm:t>
        <a:bodyPr/>
        <a:lstStyle/>
        <a:p>
          <a:endParaRPr lang="es-MX"/>
        </a:p>
      </dgm:t>
    </dgm:pt>
    <dgm:pt modelId="{61A110DA-859F-43A0-A608-0FF389DF4033}" type="sibTrans" cxnId="{23F22621-6A57-486B-BAEB-B4C8E0DCC3C1}">
      <dgm:prSet/>
      <dgm:spPr/>
      <dgm:t>
        <a:bodyPr/>
        <a:lstStyle/>
        <a:p>
          <a:endParaRPr lang="es-MX"/>
        </a:p>
      </dgm:t>
    </dgm:pt>
    <dgm:pt modelId="{57239D09-5D2F-4006-A3E4-DE82904BBE0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escribir</a:t>
          </a:r>
          <a:endParaRPr lang="es-MX" dirty="0">
            <a:solidFill>
              <a:schemeClr val="tx1"/>
            </a:solidFill>
          </a:endParaRPr>
        </a:p>
      </dgm:t>
    </dgm:pt>
    <dgm:pt modelId="{3F1C17BD-E108-4381-94C5-9378C1099442}" type="parTrans" cxnId="{ACBDAF14-9C34-4B05-8E40-609C8BA18ABB}">
      <dgm:prSet/>
      <dgm:spPr/>
      <dgm:t>
        <a:bodyPr/>
        <a:lstStyle/>
        <a:p>
          <a:endParaRPr lang="es-MX"/>
        </a:p>
      </dgm:t>
    </dgm:pt>
    <dgm:pt modelId="{7EC51913-74B5-4E4F-83D6-FB1F353FA790}" type="sibTrans" cxnId="{ACBDAF14-9C34-4B05-8E40-609C8BA18ABB}">
      <dgm:prSet/>
      <dgm:spPr/>
      <dgm:t>
        <a:bodyPr/>
        <a:lstStyle/>
        <a:p>
          <a:endParaRPr lang="es-MX"/>
        </a:p>
      </dgm:t>
    </dgm:pt>
    <dgm:pt modelId="{85CA5749-FA36-47CA-A9BD-A79463E13BE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Re-escribir</a:t>
          </a:r>
          <a:endParaRPr lang="es-MX" dirty="0">
            <a:solidFill>
              <a:schemeClr val="tx1"/>
            </a:solidFill>
          </a:endParaRPr>
        </a:p>
      </dgm:t>
    </dgm:pt>
    <dgm:pt modelId="{8AA59631-56A2-41A2-92C2-567BCAB26F0F}" type="parTrans" cxnId="{CB32E703-879C-4A6F-A290-7134CB5BDC90}">
      <dgm:prSet/>
      <dgm:spPr/>
      <dgm:t>
        <a:bodyPr/>
        <a:lstStyle/>
        <a:p>
          <a:endParaRPr lang="es-MX"/>
        </a:p>
      </dgm:t>
    </dgm:pt>
    <dgm:pt modelId="{23E57ABD-C148-41C9-B0AF-4C097893EE20}" type="sibTrans" cxnId="{CB32E703-879C-4A6F-A290-7134CB5BDC90}">
      <dgm:prSet/>
      <dgm:spPr/>
      <dgm:t>
        <a:bodyPr/>
        <a:lstStyle/>
        <a:p>
          <a:endParaRPr lang="es-MX"/>
        </a:p>
      </dgm:t>
    </dgm:pt>
    <dgm:pt modelId="{926E9CF6-6099-49A5-8AA2-5555F267AAF3}" type="pres">
      <dgm:prSet presAssocID="{A42A6C82-003B-46E9-8372-3D5104316174}" presName="CompostProcess" presStyleCnt="0">
        <dgm:presLayoutVars>
          <dgm:dir/>
          <dgm:resizeHandles val="exact"/>
        </dgm:presLayoutVars>
      </dgm:prSet>
      <dgm:spPr/>
    </dgm:pt>
    <dgm:pt modelId="{6D03E66A-1827-4D38-916E-77753C948573}" type="pres">
      <dgm:prSet presAssocID="{A42A6C82-003B-46E9-8372-3D5104316174}" presName="arrow" presStyleLbl="bgShp" presStyleIdx="0" presStyleCnt="1"/>
      <dgm:spPr>
        <a:solidFill>
          <a:srgbClr val="CC66FF"/>
        </a:solidFill>
      </dgm:spPr>
    </dgm:pt>
    <dgm:pt modelId="{3D1A35C9-61FE-423F-84B8-4BF7D09C3455}" type="pres">
      <dgm:prSet presAssocID="{A42A6C82-003B-46E9-8372-3D5104316174}" presName="linearProcess" presStyleCnt="0"/>
      <dgm:spPr/>
    </dgm:pt>
    <dgm:pt modelId="{A7DFDD19-10FB-450C-9F76-80DBA88A9745}" type="pres">
      <dgm:prSet presAssocID="{9C2F4147-8CCB-4557-BB29-17EAB5D845E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76DDD0-452C-42E7-B3B7-03B1CD67E4D5}" type="pres">
      <dgm:prSet presAssocID="{61A110DA-859F-43A0-A608-0FF389DF4033}" presName="sibTrans" presStyleCnt="0"/>
      <dgm:spPr/>
    </dgm:pt>
    <dgm:pt modelId="{AC4C918E-B22F-4392-9B69-F2E5C4DF2D74}" type="pres">
      <dgm:prSet presAssocID="{57239D09-5D2F-4006-A3E4-DE82904BBE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21BA87-D403-4D77-94DD-8501F97BB2E7}" type="pres">
      <dgm:prSet presAssocID="{7EC51913-74B5-4E4F-83D6-FB1F353FA790}" presName="sibTrans" presStyleCnt="0"/>
      <dgm:spPr/>
    </dgm:pt>
    <dgm:pt modelId="{289A96A6-1E02-4489-90B3-77EEFDD79460}" type="pres">
      <dgm:prSet presAssocID="{85CA5749-FA36-47CA-A9BD-A79463E13BE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6A2701-E0EE-4B82-BDFD-6DFA4FFC4736}" type="presOf" srcId="{85CA5749-FA36-47CA-A9BD-A79463E13BE1}" destId="{289A96A6-1E02-4489-90B3-77EEFDD79460}" srcOrd="0" destOrd="0" presId="urn:microsoft.com/office/officeart/2005/8/layout/hProcess9"/>
    <dgm:cxn modelId="{ACBDAF14-9C34-4B05-8E40-609C8BA18ABB}" srcId="{A42A6C82-003B-46E9-8372-3D5104316174}" destId="{57239D09-5D2F-4006-A3E4-DE82904BBE0A}" srcOrd="1" destOrd="0" parTransId="{3F1C17BD-E108-4381-94C5-9378C1099442}" sibTransId="{7EC51913-74B5-4E4F-83D6-FB1F353FA790}"/>
    <dgm:cxn modelId="{7C5D55EB-84CD-4A81-BC6C-614393E0FAAA}" type="presOf" srcId="{57239D09-5D2F-4006-A3E4-DE82904BBE0A}" destId="{AC4C918E-B22F-4392-9B69-F2E5C4DF2D74}" srcOrd="0" destOrd="0" presId="urn:microsoft.com/office/officeart/2005/8/layout/hProcess9"/>
    <dgm:cxn modelId="{23F22621-6A57-486B-BAEB-B4C8E0DCC3C1}" srcId="{A42A6C82-003B-46E9-8372-3D5104316174}" destId="{9C2F4147-8CCB-4557-BB29-17EAB5D845EB}" srcOrd="0" destOrd="0" parTransId="{A6CD9978-E9C3-4835-AEDD-72C7FFFF8C94}" sibTransId="{61A110DA-859F-43A0-A608-0FF389DF4033}"/>
    <dgm:cxn modelId="{CB32E703-879C-4A6F-A290-7134CB5BDC90}" srcId="{A42A6C82-003B-46E9-8372-3D5104316174}" destId="{85CA5749-FA36-47CA-A9BD-A79463E13BE1}" srcOrd="2" destOrd="0" parTransId="{8AA59631-56A2-41A2-92C2-567BCAB26F0F}" sibTransId="{23E57ABD-C148-41C9-B0AF-4C097893EE20}"/>
    <dgm:cxn modelId="{6657B6BC-CE8C-4B9D-8BD1-556E66052E96}" type="presOf" srcId="{A42A6C82-003B-46E9-8372-3D5104316174}" destId="{926E9CF6-6099-49A5-8AA2-5555F267AAF3}" srcOrd="0" destOrd="0" presId="urn:microsoft.com/office/officeart/2005/8/layout/hProcess9"/>
    <dgm:cxn modelId="{91712036-3ABF-48A7-ADAF-7F55ACA12F96}" type="presOf" srcId="{9C2F4147-8CCB-4557-BB29-17EAB5D845EB}" destId="{A7DFDD19-10FB-450C-9F76-80DBA88A9745}" srcOrd="0" destOrd="0" presId="urn:microsoft.com/office/officeart/2005/8/layout/hProcess9"/>
    <dgm:cxn modelId="{D219A685-6FD1-4744-B0B4-72F108DD4DBD}" type="presParOf" srcId="{926E9CF6-6099-49A5-8AA2-5555F267AAF3}" destId="{6D03E66A-1827-4D38-916E-77753C948573}" srcOrd="0" destOrd="0" presId="urn:microsoft.com/office/officeart/2005/8/layout/hProcess9"/>
    <dgm:cxn modelId="{EE2B2E8C-5F94-4BAD-B676-63BC3645C14E}" type="presParOf" srcId="{926E9CF6-6099-49A5-8AA2-5555F267AAF3}" destId="{3D1A35C9-61FE-423F-84B8-4BF7D09C3455}" srcOrd="1" destOrd="0" presId="urn:microsoft.com/office/officeart/2005/8/layout/hProcess9"/>
    <dgm:cxn modelId="{75B662F2-8E2E-476F-B6A0-E8BC556EDFF5}" type="presParOf" srcId="{3D1A35C9-61FE-423F-84B8-4BF7D09C3455}" destId="{A7DFDD19-10FB-450C-9F76-80DBA88A9745}" srcOrd="0" destOrd="0" presId="urn:microsoft.com/office/officeart/2005/8/layout/hProcess9"/>
    <dgm:cxn modelId="{AD2B2E56-5C89-470D-AB7B-9726F21C327A}" type="presParOf" srcId="{3D1A35C9-61FE-423F-84B8-4BF7D09C3455}" destId="{0476DDD0-452C-42E7-B3B7-03B1CD67E4D5}" srcOrd="1" destOrd="0" presId="urn:microsoft.com/office/officeart/2005/8/layout/hProcess9"/>
    <dgm:cxn modelId="{ECF46BE4-D5CB-4B2B-A8AA-135FE4F4AF0F}" type="presParOf" srcId="{3D1A35C9-61FE-423F-84B8-4BF7D09C3455}" destId="{AC4C918E-B22F-4392-9B69-F2E5C4DF2D74}" srcOrd="2" destOrd="0" presId="urn:microsoft.com/office/officeart/2005/8/layout/hProcess9"/>
    <dgm:cxn modelId="{42CEE8A2-2ECF-46FC-9908-39F724F958FD}" type="presParOf" srcId="{3D1A35C9-61FE-423F-84B8-4BF7D09C3455}" destId="{7921BA87-D403-4D77-94DD-8501F97BB2E7}" srcOrd="3" destOrd="0" presId="urn:microsoft.com/office/officeart/2005/8/layout/hProcess9"/>
    <dgm:cxn modelId="{10FF491B-8CF1-45A2-A22D-A71812563F8B}" type="presParOf" srcId="{3D1A35C9-61FE-423F-84B8-4BF7D09C3455}" destId="{289A96A6-1E02-4489-90B3-77EEFDD794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3E66A-1827-4D38-916E-77753C948573}">
      <dsp:nvSpPr>
        <dsp:cNvPr id="0" name=""/>
        <dsp:cNvSpPr/>
      </dsp:nvSpPr>
      <dsp:spPr>
        <a:xfrm>
          <a:off x="637270" y="0"/>
          <a:ext cx="7222402" cy="4048224"/>
        </a:xfrm>
        <a:prstGeom prst="rightArrow">
          <a:avLst/>
        </a:prstGeom>
        <a:solidFill>
          <a:srgbClr val="CC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FDD19-10FB-450C-9F76-80DBA88A9745}">
      <dsp:nvSpPr>
        <dsp:cNvPr id="0" name=""/>
        <dsp:cNvSpPr/>
      </dsp:nvSpPr>
      <dsp:spPr>
        <a:xfrm>
          <a:off x="178402" y="1214467"/>
          <a:ext cx="2549083" cy="16192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>
              <a:solidFill>
                <a:schemeClr val="tx1"/>
              </a:solidFill>
            </a:rPr>
            <a:t>Pre-escribir</a:t>
          </a:r>
          <a:endParaRPr lang="es-MX" sz="4100" kern="1200" dirty="0">
            <a:solidFill>
              <a:schemeClr val="tx1"/>
            </a:solidFill>
          </a:endParaRPr>
        </a:p>
      </dsp:txBody>
      <dsp:txXfrm>
        <a:off x="257449" y="1293514"/>
        <a:ext cx="2390989" cy="1461195"/>
      </dsp:txXfrm>
    </dsp:sp>
    <dsp:sp modelId="{AC4C918E-B22F-4392-9B69-F2E5C4DF2D74}">
      <dsp:nvSpPr>
        <dsp:cNvPr id="0" name=""/>
        <dsp:cNvSpPr/>
      </dsp:nvSpPr>
      <dsp:spPr>
        <a:xfrm>
          <a:off x="2973930" y="1214467"/>
          <a:ext cx="2549083" cy="161928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>
              <a:solidFill>
                <a:schemeClr val="tx1"/>
              </a:solidFill>
            </a:rPr>
            <a:t>escribir</a:t>
          </a:r>
          <a:endParaRPr lang="es-MX" sz="4100" kern="1200" dirty="0">
            <a:solidFill>
              <a:schemeClr val="tx1"/>
            </a:solidFill>
          </a:endParaRPr>
        </a:p>
      </dsp:txBody>
      <dsp:txXfrm>
        <a:off x="3052977" y="1293514"/>
        <a:ext cx="2390989" cy="1461195"/>
      </dsp:txXfrm>
    </dsp:sp>
    <dsp:sp modelId="{289A96A6-1E02-4489-90B3-77EEFDD79460}">
      <dsp:nvSpPr>
        <dsp:cNvPr id="0" name=""/>
        <dsp:cNvSpPr/>
      </dsp:nvSpPr>
      <dsp:spPr>
        <a:xfrm>
          <a:off x="5769458" y="1214467"/>
          <a:ext cx="2549083" cy="161928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>
              <a:solidFill>
                <a:schemeClr val="tx1"/>
              </a:solidFill>
            </a:rPr>
            <a:t>Re-escribir</a:t>
          </a:r>
          <a:endParaRPr lang="es-MX" sz="4100" kern="1200" dirty="0">
            <a:solidFill>
              <a:schemeClr val="tx1"/>
            </a:solidFill>
          </a:endParaRPr>
        </a:p>
      </dsp:txBody>
      <dsp:txXfrm>
        <a:off x="5848505" y="1293514"/>
        <a:ext cx="2390989" cy="146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28/03/2014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s.javeriana.edu.co/index.php/MAGIS/article/view/3561" TargetMode="External"/><Relationship Id="rId2" Type="http://schemas.openxmlformats.org/officeDocument/2006/relationships/hyperlink" Target="http://books.google.es/books?hl=es&amp;lr=&amp;id=fSYhKnRIzB8C&amp;oi=fnd&amp;pg=PA11&amp;dq=saber+escribir&amp;ots=JaiHfd8xI6&amp;sig=uwV3_Rbg3-tsMgnUNS5x7MSAYT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150.185.138.216/index.php/legenda/article/viewArticle/600" TargetMode="External"/><Relationship Id="rId4" Type="http://schemas.openxmlformats.org/officeDocument/2006/relationships/hyperlink" Target="http://www.rieoei.org/RIE59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Contaduría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Unidad II</a:t>
            </a: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“Habilidades comunicativas”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L.C. Imelda Cantera Chávez</a:t>
            </a:r>
            <a:endParaRPr lang="es-MX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– Junio 2014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0" y="980728"/>
            <a:ext cx="2752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0"/>
            <a:ext cx="44279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SABER ESCRIBIR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49" y="3059497"/>
            <a:ext cx="2254911" cy="22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27984" y="401301"/>
            <a:ext cx="47160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C0066"/>
                </a:solidFill>
                <a:latin typeface="Book Antiqua" pitchFamily="18" charset="0"/>
              </a:rPr>
              <a:t>No es una comunicación destinada solo al maestro o a un grupo de sinodales, para que juzguen o califiquen que entendimos las reglas y que cumplimos con la tarea encomendada.</a:t>
            </a:r>
          </a:p>
          <a:p>
            <a:endParaRPr lang="es-MX" sz="3200" b="1" dirty="0">
              <a:solidFill>
                <a:srgbClr val="CC0066"/>
              </a:solidFill>
              <a:latin typeface="Book Antiqua" pitchFamily="18" charset="0"/>
            </a:endParaRPr>
          </a:p>
          <a:p>
            <a:r>
              <a:rPr lang="es-MX" sz="3200" b="1" dirty="0" smtClean="0">
                <a:solidFill>
                  <a:srgbClr val="CC0066"/>
                </a:solidFill>
                <a:latin typeface="Book Antiqua" pitchFamily="18" charset="0"/>
              </a:rPr>
              <a:t>No se trata de demostrar que leí y que cumplí.</a:t>
            </a:r>
            <a:endParaRPr lang="es-MX" sz="3200" b="1" dirty="0">
              <a:solidFill>
                <a:srgbClr val="CC0066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0" y="980728"/>
            <a:ext cx="2752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7984" y="401301"/>
            <a:ext cx="47160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solidFill>
                  <a:srgbClr val="0033CC"/>
                </a:solidFill>
                <a:latin typeface="Book Antiqua" pitchFamily="18" charset="0"/>
              </a:rPr>
              <a:t>Se trata de compartir y dar la base para discutir nuestras ideas y aportaciones a través de textos que sustituyen el arte de comunicarnos oralmente.</a:t>
            </a:r>
          </a:p>
          <a:p>
            <a:endParaRPr lang="es-MX" sz="3000" b="1" dirty="0">
              <a:solidFill>
                <a:srgbClr val="0033CC"/>
              </a:solidFill>
              <a:latin typeface="Book Antiqua" pitchFamily="18" charset="0"/>
            </a:endParaRPr>
          </a:p>
          <a:p>
            <a:r>
              <a:rPr lang="es-MX" sz="3000" b="1" dirty="0" smtClean="0">
                <a:solidFill>
                  <a:srgbClr val="0033CC"/>
                </a:solidFill>
                <a:latin typeface="Book Antiqua" pitchFamily="18" charset="0"/>
              </a:rPr>
              <a:t>La forma más perfecta es la comunicación oral, pero como «a las palabras se las lleva el viento», lo plasmamos en textos escritos.</a:t>
            </a:r>
            <a:endParaRPr lang="es-MX" sz="30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7746" r="16067" b="9043"/>
          <a:stretch/>
        </p:blipFill>
        <p:spPr bwMode="auto">
          <a:xfrm>
            <a:off x="2035643" y="3012378"/>
            <a:ext cx="2035924" cy="20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44279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SABER ESCRIBIR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6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Importancia de saber escribir textos académicos</a:t>
            </a:r>
            <a:endParaRPr lang="es-MX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600200"/>
            <a:ext cx="52669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 smtClean="0">
                <a:solidFill>
                  <a:srgbClr val="008000"/>
                </a:solidFill>
              </a:rPr>
              <a:t>Expresarse por escrito es crucial para el avance intelectual.</a:t>
            </a:r>
          </a:p>
          <a:p>
            <a:r>
              <a:rPr lang="es-MX" sz="2800" dirty="0" smtClean="0">
                <a:solidFill>
                  <a:srgbClr val="008000"/>
                </a:solidFill>
              </a:rPr>
              <a:t>Escribir clarifica y hace comprensible tus ideas e inquietudes fundamentales como ser humano.</a:t>
            </a:r>
          </a:p>
          <a:p>
            <a:r>
              <a:rPr lang="es-MX" sz="2800" dirty="0" smtClean="0">
                <a:solidFill>
                  <a:srgbClr val="008000"/>
                </a:solidFill>
              </a:rPr>
              <a:t>Es una herramienta de análisis para desarrollar tu voz profesional.</a:t>
            </a:r>
            <a:endParaRPr lang="es-MX" sz="2800" dirty="0">
              <a:solidFill>
                <a:srgbClr val="008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8747"/>
            <a:ext cx="2857500" cy="3914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20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136" y="0"/>
            <a:ext cx="507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Escribir requiere:</a:t>
            </a:r>
            <a:endParaRPr lang="es-ES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547664" y="1124744"/>
            <a:ext cx="6408712" cy="5392939"/>
            <a:chOff x="1547664" y="1124744"/>
            <a:chExt cx="6408712" cy="53929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02"/>
            <a:stretch/>
          </p:blipFill>
          <p:spPr bwMode="auto">
            <a:xfrm>
              <a:off x="1547664" y="1124744"/>
              <a:ext cx="6408712" cy="5392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2123728" y="1368294"/>
              <a:ext cx="4327980" cy="923330"/>
            </a:xfrm>
            <a:prstGeom prst="rect">
              <a:avLst/>
            </a:prstGeom>
            <a:solidFill>
              <a:srgbClr val="CCCCFF"/>
            </a:solidFill>
          </p:spPr>
          <p:txBody>
            <a:bodyPr wrap="none" rtlCol="0">
              <a:spAutoFit/>
            </a:bodyPr>
            <a:lstStyle/>
            <a:p>
              <a:r>
                <a:rPr lang="es-MX" sz="5400" b="1" dirty="0" smtClean="0"/>
                <a:t>Prueba y error</a:t>
              </a:r>
              <a:endParaRPr lang="es-MX" sz="54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885827" y="3404152"/>
              <a:ext cx="2755113" cy="923330"/>
            </a:xfrm>
            <a:prstGeom prst="rect">
              <a:avLst/>
            </a:prstGeom>
            <a:solidFill>
              <a:srgbClr val="CCFF33"/>
            </a:solidFill>
          </p:spPr>
          <p:txBody>
            <a:bodyPr wrap="none" rtlCol="0">
              <a:spAutoFit/>
            </a:bodyPr>
            <a:lstStyle/>
            <a:p>
              <a:r>
                <a:rPr lang="es-MX" sz="5400" b="1" dirty="0" smtClean="0"/>
                <a:t>Borrador</a:t>
              </a:r>
              <a:endParaRPr lang="es-MX" sz="5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555367" y="4293341"/>
              <a:ext cx="2868093" cy="923330"/>
            </a:xfrm>
            <a:prstGeom prst="rect">
              <a:avLst/>
            </a:prstGeom>
            <a:solidFill>
              <a:srgbClr val="FF66CC"/>
            </a:solidFill>
          </p:spPr>
          <p:txBody>
            <a:bodyPr wrap="none" rtlCol="0">
              <a:spAutoFit/>
            </a:bodyPr>
            <a:lstStyle/>
            <a:p>
              <a:r>
                <a:rPr lang="es-MX" sz="5400" b="1" dirty="0" smtClean="0"/>
                <a:t>En limpio</a:t>
              </a:r>
              <a:endParaRPr lang="es-MX" sz="5400" b="1" dirty="0"/>
            </a:p>
          </p:txBody>
        </p:sp>
      </p:grpSp>
      <p:sp>
        <p:nvSpPr>
          <p:cNvPr id="8" name="7 CuadroTexto"/>
          <p:cNvSpPr txBox="1"/>
          <p:nvPr/>
        </p:nvSpPr>
        <p:spPr>
          <a:xfrm rot="19511019">
            <a:off x="-508215" y="2988653"/>
            <a:ext cx="99211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800" b="1" i="1" dirty="0" smtClean="0"/>
              <a:t>Escribir es un proceso, no un producto</a:t>
            </a:r>
            <a:endParaRPr lang="es-MX" sz="4800" b="1" i="1" dirty="0"/>
          </a:p>
        </p:txBody>
      </p:sp>
    </p:spTree>
    <p:extLst>
      <p:ext uri="{BB962C8B-B14F-4D97-AF65-F5344CB8AC3E}">
        <p14:creationId xmlns:p14="http://schemas.microsoft.com/office/powerpoint/2010/main" val="27998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150568.r68.cf1.rackcdn.com/wp-content/uploads/2011/03/presentacion_o5com.jpg?ef2b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65" y="1628800"/>
            <a:ext cx="34410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46325" y="188640"/>
            <a:ext cx="8424936" cy="1384995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Cuando difundes tu escrito, y lo discutes con tu maestro o compañeros de clase, avanzas a una realidad mayor.</a:t>
            </a:r>
            <a:endParaRPr lang="es-MX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46325" y="5085184"/>
            <a:ext cx="84249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En el momento en que nuestro escrito afecta al lector o audiencia, podemos presumir que influimos en sus pensamientos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7735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wRF1J8kHE7E/TB-YB2XbJGI/AAAAAAAAAC8/FvG9J97OJ64/s1600/huel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99" y="1700808"/>
            <a:ext cx="31163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6325" y="54868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7030A0"/>
                </a:solidFill>
              </a:rPr>
              <a:t>Escribir deja huella y cumple su objetivo en ti cuando:</a:t>
            </a:r>
          </a:p>
          <a:p>
            <a:pPr algn="just"/>
            <a:endParaRPr lang="es-MX" sz="2800" b="1" dirty="0">
              <a:solidFill>
                <a:srgbClr val="7030A0"/>
              </a:solidFill>
            </a:endParaRPr>
          </a:p>
          <a:p>
            <a:pPr algn="just"/>
            <a:endParaRPr lang="es-MX" sz="2800" b="1" dirty="0" smtClean="0">
              <a:solidFill>
                <a:srgbClr val="7030A0"/>
              </a:solidFill>
            </a:endParaRPr>
          </a:p>
          <a:p>
            <a:pPr algn="just"/>
            <a:endParaRPr lang="es-MX" sz="2800" b="1" dirty="0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r>
              <a:rPr lang="es-MX" sz="2800" b="1" dirty="0" smtClean="0">
                <a:solidFill>
                  <a:srgbClr val="7030A0"/>
                </a:solidFill>
              </a:rPr>
              <a:t>Afecta tu conocimiento</a:t>
            </a:r>
          </a:p>
          <a:p>
            <a:pPr marL="514350" indent="-514350" algn="just">
              <a:buAutoNum type="alphaLcParenR"/>
            </a:pPr>
            <a:endParaRPr lang="es-MX" sz="2800" b="1" dirty="0" smtClean="0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endParaRPr lang="es-MX" sz="2800" b="1" dirty="0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r>
              <a:rPr lang="es-MX" sz="2800" b="1" dirty="0" smtClean="0">
                <a:solidFill>
                  <a:srgbClr val="7030A0"/>
                </a:solidFill>
              </a:rPr>
              <a:t>Afecta tus habilidades</a:t>
            </a:r>
          </a:p>
          <a:p>
            <a:pPr marL="514350" indent="-514350" algn="just">
              <a:buAutoNum type="alphaLcParenR"/>
            </a:pPr>
            <a:endParaRPr lang="es-MX" sz="2800" b="1" dirty="0" smtClean="0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endParaRPr lang="es-MX" sz="2800" b="1" dirty="0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r>
              <a:rPr lang="es-MX" sz="2800" b="1" dirty="0" smtClean="0">
                <a:solidFill>
                  <a:srgbClr val="7030A0"/>
                </a:solidFill>
              </a:rPr>
              <a:t>Afecta tus creencias</a:t>
            </a:r>
            <a:endParaRPr lang="es-MX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CC0066"/>
                </a:solidFill>
              </a:rPr>
              <a:t>La habilidad de escribir tiene 3 condicionantes</a:t>
            </a:r>
            <a:endParaRPr lang="es-MX" b="1" dirty="0">
              <a:solidFill>
                <a:srgbClr val="CC0066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>
                <a:solidFill>
                  <a:srgbClr val="0033CC"/>
                </a:solidFill>
              </a:rPr>
              <a:t>1- FACTOR NEURO-PSICOLÓGICO:  tener habilidad en la grafía y en la ortografía.</a:t>
            </a:r>
            <a:endParaRPr lang="es-MX" dirty="0">
              <a:solidFill>
                <a:srgbClr val="0033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629003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63655" y="62068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>
                <a:solidFill>
                  <a:srgbClr val="0033CC"/>
                </a:solidFill>
              </a:rPr>
              <a:t>2- FACTOR LINGÜÍSTICO: dominio de las distintas unidades lingüísticas (palabra, oración, párrafo y texto)</a:t>
            </a:r>
            <a:endParaRPr lang="es-MX" dirty="0">
              <a:solidFill>
                <a:srgbClr val="0033CC"/>
              </a:solidFill>
            </a:endParaRPr>
          </a:p>
        </p:txBody>
      </p:sp>
      <p:pic>
        <p:nvPicPr>
          <p:cNvPr id="4" name="Picture 2" descr="http://t0.gstatic.com/images?q=tbn:ANd9GcTh1F8jRsuStu18A3N0scTK0weqGM_xrd0m387MeLy7V2pBLB8p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850998"/>
            <a:ext cx="5939667" cy="3185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8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26064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mtClean="0">
                <a:solidFill>
                  <a:srgbClr val="0033CC"/>
                </a:solidFill>
              </a:rPr>
              <a:t>3- FACTOR COGNITIVO: Planear, transcribir y revisar</a:t>
            </a:r>
            <a:endParaRPr lang="es-MX" dirty="0">
              <a:solidFill>
                <a:srgbClr val="0033CC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94736152"/>
              </p:ext>
            </p:extLst>
          </p:nvPr>
        </p:nvGraphicFramePr>
        <p:xfrm>
          <a:off x="395536" y="841250"/>
          <a:ext cx="8496944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s://encrypted-tbn1.gstatic.com/images?q=tbn:ANd9GcRI6SAcHZHnqmLLUceZV9pkjNNpjKkKpKpM5HZ86aSyQQ0r8X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3658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agenes.mailxmail.com/cursos/imagenes/2/6/ejemplo-de-analisis-de-un-escrito-i_5562_19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94784"/>
            <a:ext cx="1849860" cy="23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ext.es/funciones/redimensionar.php?imagen=fotos/noticias/3657.jpg&amp;izquierdafoto=28&amp;arribafoto=0&amp;anchurafoto=434&amp;alturafoto=3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77" y="4609964"/>
            <a:ext cx="2814687" cy="2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marL="803275" indent="-803275"/>
            <a:r>
              <a:rPr lang="es-MX" sz="1600" dirty="0" err="1"/>
              <a:t>Colomé</a:t>
            </a:r>
            <a:r>
              <a:rPr lang="es-MX" sz="1600" dirty="0"/>
              <a:t>, J. P. (2011). </a:t>
            </a:r>
            <a:r>
              <a:rPr lang="es-MX" sz="1600" i="1" dirty="0"/>
              <a:t>Cómo escribir claro</a:t>
            </a:r>
            <a:r>
              <a:rPr lang="es-MX" sz="1600" dirty="0"/>
              <a:t> (Vol. 181). Editorial UOC. Consultado desde </a:t>
            </a:r>
            <a:r>
              <a:rPr lang="es-MX" sz="1600" dirty="0">
                <a:latin typeface="Arial" pitchFamily="34" charset="0"/>
                <a:cs typeface="Arial" pitchFamily="34" charset="0"/>
                <a:hlinkClick r:id="rId2"/>
              </a:rPr>
              <a:t>http://books.google.es/books?hl=es&amp;lr=&amp;id=fSYhKnRIzB8C&amp;oi=fnd&amp;pg=PA11&amp;dq=saber+escribir&amp;ots=JaiHfd8xI6&amp;sig=uwV3_Rbg3-tsMgnUNS5x7MSAYTg#v=onepage&amp;q=saber%20escribir&amp;f=false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803275" indent="-803275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803275" indent="-803275"/>
            <a:r>
              <a:rPr lang="es-MX" sz="1600" dirty="0"/>
              <a:t>Gutiérrez Rodríguez, M. J., &amp; Flórez Romero, R. (2012). Enseñar a escribir en la universidad: saberes y prácticas de docentes y estudiantes </a:t>
            </a:r>
            <a:r>
              <a:rPr lang="es-MX" sz="1600" dirty="0" err="1"/>
              <a:t>universitarios.</a:t>
            </a:r>
            <a:r>
              <a:rPr lang="es-MX" sz="1600" i="1" dirty="0" err="1"/>
              <a:t>Magis</a:t>
            </a:r>
            <a:r>
              <a:rPr lang="es-MX" sz="1600" i="1" dirty="0"/>
              <a:t>. Revista Internacional de Investigación en Educación</a:t>
            </a:r>
            <a:r>
              <a:rPr lang="es-MX" sz="1600" dirty="0"/>
              <a:t>, </a:t>
            </a:r>
            <a:r>
              <a:rPr lang="es-MX" sz="1600" i="1" dirty="0"/>
              <a:t>4</a:t>
            </a:r>
            <a:r>
              <a:rPr lang="es-MX" sz="1600" dirty="0"/>
              <a:t>(7</a:t>
            </a:r>
            <a:r>
              <a:rPr lang="es-MX" sz="1600" dirty="0" smtClean="0"/>
              <a:t>). Consultado desde: </a:t>
            </a:r>
            <a:r>
              <a:rPr lang="es-MX" sz="16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s-MX" sz="16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s-MX" sz="1600" dirty="0" smtClean="0">
                <a:latin typeface="Arial" pitchFamily="34" charset="0"/>
                <a:cs typeface="Arial" pitchFamily="34" charset="0"/>
                <a:hlinkClick r:id="rId3"/>
              </a:rPr>
              <a:t>revistas.javeriana.edu.co/index.php/MAGIS/article/view/3561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803275" indent="-803275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803275" indent="-803275"/>
            <a:r>
              <a:rPr lang="es-MX" sz="1600" dirty="0"/>
              <a:t>Solé, I. (2012). Competencia lectora y aprendizaje. </a:t>
            </a:r>
            <a:r>
              <a:rPr lang="es-MX" sz="1600" i="1" dirty="0"/>
              <a:t>Revista Iberoamericana de Educación. Monográfico</a:t>
            </a:r>
            <a:r>
              <a:rPr lang="es-MX" sz="1600" dirty="0"/>
              <a:t>, </a:t>
            </a:r>
            <a:r>
              <a:rPr lang="es-MX" sz="1600" i="1" dirty="0"/>
              <a:t>59</a:t>
            </a:r>
            <a:r>
              <a:rPr lang="es-MX" sz="1600" dirty="0"/>
              <a:t>. Consultado desde: </a:t>
            </a:r>
            <a:r>
              <a:rPr lang="es-MX" sz="1600" dirty="0">
                <a:hlinkClick r:id="rId4"/>
              </a:rPr>
              <a:t>http://www.rieoei.org/RIE59.pdf#page=45</a:t>
            </a:r>
            <a:endParaRPr lang="es-MX" sz="1600" dirty="0"/>
          </a:p>
          <a:p>
            <a:pPr marL="803275" indent="-803275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803275" indent="-803275"/>
            <a:r>
              <a:rPr lang="es-MX" sz="1600" dirty="0"/>
              <a:t>Zambrano, J. (2010). Los docentes y el proceso de escribir antes y durante los estudios universitarios. </a:t>
            </a:r>
            <a:r>
              <a:rPr lang="es-MX" sz="1600" i="1" dirty="0"/>
              <a:t>Legenda</a:t>
            </a:r>
            <a:r>
              <a:rPr lang="es-MX" sz="1600" dirty="0"/>
              <a:t>, </a:t>
            </a:r>
            <a:r>
              <a:rPr lang="es-MX" sz="1600" i="1" dirty="0"/>
              <a:t>13</a:t>
            </a:r>
            <a:r>
              <a:rPr lang="es-MX" sz="1600" dirty="0"/>
              <a:t>(10), 138-147</a:t>
            </a:r>
            <a:r>
              <a:rPr lang="es-MX" sz="1600" dirty="0" smtClean="0"/>
              <a:t>. Consultado desde: </a:t>
            </a:r>
            <a:r>
              <a:rPr lang="es-MX" sz="16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s-MX" sz="1600" dirty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s-MX" sz="1600" dirty="0" smtClean="0">
                <a:latin typeface="Arial" pitchFamily="34" charset="0"/>
                <a:cs typeface="Arial" pitchFamily="34" charset="0"/>
                <a:hlinkClick r:id="rId5"/>
              </a:rPr>
              <a:t>150.185.138.216/index.php/legenda/article/viewArticle/600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803275" indent="-803275"/>
            <a:endParaRPr lang="es-MX" sz="1600" dirty="0">
              <a:latin typeface="Arial" pitchFamily="34" charset="0"/>
              <a:cs typeface="Arial" pitchFamily="34" charset="0"/>
            </a:endParaRP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60648"/>
            <a:ext cx="8208663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2.4 Saber escribir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Resumen 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Abstract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Desarrollar la habilidad de la escritura en el alumno de nivel superior,       significa   tener   desarrollados   el   factor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-Psicol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ógico, lingüístico y cognitivo que le facilitarán la redacción de textos académicos que su papel de estudiante le demandan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Develop the skill of writing in the top-level student means having developed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Neuro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-Psychological, linguistic and cognitive factors that facilitate writing academic texts that his role will require student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Palabras clave: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Habilidad, proceso, comunicación, planeación, estrategia.</a:t>
            </a: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err="1">
                <a:latin typeface="Arial" pitchFamily="34" charset="0"/>
                <a:cs typeface="Arial" pitchFamily="34" charset="0"/>
              </a:rPr>
              <a:t>Skill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process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communication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planning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strategy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1196752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Al finalizar este módulo, el alumno comprenderá la importancia de saber escribir, como herramienta de construcción del conocimiento en su desempeño académico y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profesional.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42" y="980728"/>
            <a:ext cx="273116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II: Tema 2.4 Saber Escribir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Aplicar las habilidades comunicativas a través de técnicas y estrategias para </a:t>
            </a:r>
            <a:r>
              <a:rPr lang="es-MX" sz="2800" b="1" dirty="0" err="1">
                <a:latin typeface="Arial" pitchFamily="34" charset="0"/>
                <a:cs typeface="Arial" pitchFamily="34" charset="0"/>
              </a:rPr>
              <a:t>eficientar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 el desempeño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académico.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2.4 Saber escribir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                          Introducción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2028346"/>
            <a:ext cx="6172862" cy="410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7212" y="6146720"/>
            <a:ext cx="64062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1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Estudiante universitario</a:t>
            </a:r>
            <a:endParaRPr lang="es-MX" sz="41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3470332" y="2615117"/>
            <a:ext cx="1677732" cy="100811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54699" y="2515986"/>
            <a:ext cx="3709789" cy="1077218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ook Antiqua" pitchFamily="18" charset="0"/>
              </a:rPr>
              <a:t>Habilidades de investigación</a:t>
            </a:r>
            <a:endParaRPr lang="es-MX" sz="3200" b="1" dirty="0">
              <a:latin typeface="Book Antiqua" pitchFamily="18" charset="0"/>
            </a:endParaRPr>
          </a:p>
        </p:txBody>
      </p:sp>
      <p:sp>
        <p:nvSpPr>
          <p:cNvPr id="8" name="7 Cheurón"/>
          <p:cNvSpPr/>
          <p:nvPr/>
        </p:nvSpPr>
        <p:spPr>
          <a:xfrm rot="5400000">
            <a:off x="6285759" y="3773414"/>
            <a:ext cx="1248144" cy="100811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54699" y="4922324"/>
            <a:ext cx="3709789" cy="1077218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ook Antiqua" pitchFamily="18" charset="0"/>
              </a:rPr>
              <a:t>Necesidad de escribir</a:t>
            </a:r>
            <a:endParaRPr lang="es-MX" sz="3200" b="1" dirty="0">
              <a:latin typeface="Book Antiqua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761410" y="491579"/>
            <a:ext cx="1442806" cy="1983843"/>
            <a:chOff x="405854" y="490981"/>
            <a:chExt cx="4356296" cy="567432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5"/>
            <a:stretch/>
          </p:blipFill>
          <p:spPr bwMode="auto">
            <a:xfrm>
              <a:off x="405854" y="490981"/>
              <a:ext cx="4356296" cy="567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798" y="1905290"/>
              <a:ext cx="1724980" cy="145545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9972" r="44444" b="5668"/>
          <a:stretch/>
        </p:blipFill>
        <p:spPr bwMode="auto">
          <a:xfrm>
            <a:off x="179512" y="234176"/>
            <a:ext cx="2376264" cy="2817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oblada"/>
          <p:cNvSpPr/>
          <p:nvPr/>
        </p:nvSpPr>
        <p:spPr>
          <a:xfrm rot="5400000">
            <a:off x="2812160" y="-22208"/>
            <a:ext cx="1485695" cy="1998463"/>
          </a:xfrm>
          <a:prstGeom prst="bentArrow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" name="Picture 4" descr="http://www.elmanana.com.mx/upload/foto/8/7/6/hablar-en-publ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32" y="1769113"/>
            <a:ext cx="2364663" cy="341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efinicionabc.com/wp-content/uploads/Pen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61" y="3291410"/>
            <a:ext cx="3017909" cy="301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oblada"/>
          <p:cNvSpPr/>
          <p:nvPr/>
        </p:nvSpPr>
        <p:spPr>
          <a:xfrm rot="5400000">
            <a:off x="5315179" y="1549332"/>
            <a:ext cx="1485695" cy="1998463"/>
          </a:xfrm>
          <a:prstGeom prst="bentArrow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8308" y="2922079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>
                <a:solidFill>
                  <a:srgbClr val="CC0066"/>
                </a:solidFill>
              </a:rPr>
              <a:t>Saber escribir</a:t>
            </a:r>
            <a:endParaRPr lang="es-MX" sz="3200" b="1" i="1" dirty="0">
              <a:solidFill>
                <a:srgbClr val="CC006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94132" y="5181614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>
                <a:solidFill>
                  <a:srgbClr val="CC0066"/>
                </a:solidFill>
              </a:rPr>
              <a:t>Saber hablar</a:t>
            </a:r>
            <a:endParaRPr lang="es-MX" sz="3200" b="1" i="1" dirty="0">
              <a:solidFill>
                <a:srgbClr val="CC006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06755" y="6273225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>
                <a:solidFill>
                  <a:srgbClr val="CC0066"/>
                </a:solidFill>
              </a:rPr>
              <a:t>Saber pensar</a:t>
            </a:r>
            <a:endParaRPr lang="es-MX" sz="3200" b="1" i="1" dirty="0">
              <a:solidFill>
                <a:srgbClr val="CC006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48064" y="116632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619672" y="4077072"/>
            <a:ext cx="144016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tx1"/>
                </a:solidFill>
              </a:rPr>
              <a:t>permite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554239" y="5577579"/>
            <a:ext cx="1440160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tx1"/>
                </a:solidFill>
              </a:rPr>
              <a:t>genera</a:t>
            </a:r>
            <a:endParaRPr lang="es-MX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9" y="2043517"/>
            <a:ext cx="389041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6299" y="473857"/>
            <a:ext cx="866417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Saber escribir textos académicos significa </a:t>
            </a:r>
            <a:r>
              <a:rPr lang="es-MX" sz="3200" b="1" i="1" dirty="0" smtClean="0"/>
              <a:t>estar estimulado intelectualmente.</a:t>
            </a:r>
            <a:endParaRPr lang="es-MX" sz="32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287" y="5229200"/>
            <a:ext cx="8664174" cy="1077218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3200" b="1" i="1" dirty="0" smtClean="0"/>
              <a:t>Debemos aprender del sentimiento de ser dueños de nuestras propias ideas escritas.</a:t>
            </a:r>
            <a:endParaRPr lang="es-MX" sz="3200" b="1" i="1" dirty="0"/>
          </a:p>
        </p:txBody>
      </p:sp>
    </p:spTree>
    <p:extLst>
      <p:ext uri="{BB962C8B-B14F-4D97-AF65-F5344CB8AC3E}">
        <p14:creationId xmlns:p14="http://schemas.microsoft.com/office/powerpoint/2010/main" val="37597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6384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8308" y="2922079"/>
            <a:ext cx="2897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>
                <a:solidFill>
                  <a:schemeClr val="accent6">
                    <a:lumMod val="50000"/>
                  </a:schemeClr>
                </a:solidFill>
              </a:rPr>
              <a:t>¿Cómo hacerlo?</a:t>
            </a:r>
            <a:endParaRPr lang="es-MX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0424"/>
            <a:ext cx="3788752" cy="2517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Flecha a la derecha con muesca"/>
          <p:cNvSpPr/>
          <p:nvPr/>
        </p:nvSpPr>
        <p:spPr>
          <a:xfrm>
            <a:off x="3024538" y="798708"/>
            <a:ext cx="1619469" cy="1823095"/>
          </a:xfrm>
          <a:prstGeom prst="notchedRightArrow">
            <a:avLst>
              <a:gd name="adj1" fmla="val 50000"/>
              <a:gd name="adj2" fmla="val 4311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 la derecha con muesca"/>
          <p:cNvSpPr/>
          <p:nvPr/>
        </p:nvSpPr>
        <p:spPr>
          <a:xfrm rot="5400000">
            <a:off x="5944673" y="2877475"/>
            <a:ext cx="1619469" cy="1823095"/>
          </a:xfrm>
          <a:prstGeom prst="notchedRightArrow">
            <a:avLst>
              <a:gd name="adj1" fmla="val 50000"/>
              <a:gd name="adj2" fmla="val 4311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43361"/>
            <a:ext cx="2847975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Flecha a la derecha con muesca"/>
          <p:cNvSpPr/>
          <p:nvPr/>
        </p:nvSpPr>
        <p:spPr>
          <a:xfrm rot="10800000">
            <a:off x="3689345" y="4798613"/>
            <a:ext cx="1619469" cy="1823095"/>
          </a:xfrm>
          <a:prstGeom prst="notchedRightArrow">
            <a:avLst>
              <a:gd name="adj1" fmla="val 50000"/>
              <a:gd name="adj2" fmla="val 4311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5709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 rot="19500383">
            <a:off x="4876328" y="1122254"/>
            <a:ext cx="4073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Leyendo</a:t>
            </a:r>
            <a:endParaRPr lang="es-MX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110548" y="5325440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Discutiendo</a:t>
            </a:r>
            <a:endParaRPr lang="es-MX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1572666">
            <a:off x="162156" y="4940720"/>
            <a:ext cx="3675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Idea propia</a:t>
            </a:r>
            <a:endParaRPr lang="es-MX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15816" y="332656"/>
            <a:ext cx="274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ESCRIBIR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1547" y="1255986"/>
            <a:ext cx="4206437" cy="5341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4686043" y="1255986"/>
            <a:ext cx="4206437" cy="5341366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379634" y="1255986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Aharoni" pitchFamily="2" charset="-79"/>
                <a:cs typeface="Aharoni" pitchFamily="2" charset="-79"/>
              </a:rPr>
              <a:t>A N T E S</a:t>
            </a:r>
            <a:endParaRPr lang="es-MX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4130" y="1241927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Aharoni" pitchFamily="2" charset="-79"/>
                <a:cs typeface="Aharoni" pitchFamily="2" charset="-79"/>
              </a:rPr>
              <a:t>A H O R A</a:t>
            </a:r>
            <a:endParaRPr lang="es-MX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4937" y="1878316"/>
            <a:ext cx="23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Candara" pitchFamily="34" charset="0"/>
              </a:rPr>
              <a:t>Escribir para demostrar lo que sé</a:t>
            </a:r>
            <a:endParaRPr lang="es-MX" sz="3200" dirty="0"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28009"/>
          <a:stretch/>
        </p:blipFill>
        <p:spPr bwMode="auto">
          <a:xfrm>
            <a:off x="2664846" y="2416867"/>
            <a:ext cx="1590137" cy="159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5442" y="4371031"/>
            <a:ext cx="3793346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Inhibe el potencial de aprender en el proceso de escribir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1924115"/>
            <a:ext cx="238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Candara" pitchFamily="34" charset="0"/>
              </a:rPr>
              <a:t>Escribir para aprender</a:t>
            </a:r>
            <a:endParaRPr lang="es-MX" sz="3200" dirty="0">
              <a:latin typeface="Candar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2"/>
          <a:stretch/>
        </p:blipFill>
        <p:spPr bwMode="auto">
          <a:xfrm>
            <a:off x="7281146" y="2462724"/>
            <a:ext cx="1364949" cy="16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904636" y="4417197"/>
            <a:ext cx="3793346" cy="1661993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400" b="1" dirty="0" smtClean="0">
                <a:solidFill>
                  <a:schemeClr val="bg1"/>
                </a:solidFill>
              </a:rPr>
              <a:t>Mejora la capacidad de pensar por sí mismo</a:t>
            </a:r>
            <a:endParaRPr lang="es-MX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9" grpId="0" animBg="1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581</Words>
  <Application>Microsoft Office PowerPoint</Application>
  <PresentationFormat>Presentación en pantalla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ESZi</cp:lastModifiedBy>
  <cp:revision>25</cp:revision>
  <dcterms:created xsi:type="dcterms:W3CDTF">2012-08-07T16:35:15Z</dcterms:created>
  <dcterms:modified xsi:type="dcterms:W3CDTF">2014-03-28T17:49:42Z</dcterms:modified>
</cp:coreProperties>
</file>